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B65BD-76EA-41CF-B39A-D749BBC01AD1}" type="datetimeFigureOut">
              <a:rPr lang="zh-TW" altLang="en-US" smtClean="0"/>
              <a:t>2010/7/17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D9501-41FF-4D66-9E8F-D13B8106EAF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EC5F9E-80DA-41A5-A480-267E0F493FFB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2293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49542D-306A-4735-A12D-8978FB2DC4BE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238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45B932-3A25-4DEA-81B0-199C05CA04C4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2396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42ED4E-ED36-42AE-808C-92EC5E138510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2406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38477-7BE6-4273-8BC3-B51E4AC61505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2416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7CA9C-0180-4855-A17A-68668654FA74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2426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456EA4-CB3C-4B0F-A736-300D99FBD6B4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2437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75C09D-8E76-433D-86F5-99707DEA4723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2447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D73FBB-384A-4DB3-B0C5-7D0F75E00667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2457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69EBC5-14BE-4F80-87BB-C545D759BB7B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230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A4D5C2-A119-44F3-8D99-A21B4C9D1B3B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2314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A27B50-0ACB-4094-AA28-642986B1FE0E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232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14A3D5-7D65-4135-8367-E47959C8598E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2334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44E437-0243-4BB3-884A-96E8C73C256C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234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006B38-85BE-46F7-BC78-9C7303B074C9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2355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C80B02-E1D7-4764-8790-5ED374149170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236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3640C9-DFE9-4152-9699-3A60B552D5C0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2375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48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CBD77-B3E3-49ED-963A-0DACE0E1AC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2E9C7-C17F-4724-9EAB-32661FDCE9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lgg@cs.ntust.edu.tw" TargetMode="Externa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5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3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091BCA9-3FA5-436F-A71A-91305C4CD2DB}" type="slidenum">
              <a:rPr lang="en-US" altLang="zh-TW"/>
              <a:pPr/>
              <a:t>1</a:t>
            </a:fld>
            <a:endParaRPr lang="en-US" altLang="zh-TW"/>
          </a:p>
        </p:txBody>
      </p:sp>
      <p:pic>
        <p:nvPicPr>
          <p:cNvPr id="1331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4" name="Text Box 3"/>
          <p:cNvSpPr txBox="1">
            <a:spLocks noChangeArrowheads="1"/>
          </p:cNvSpPr>
          <p:nvPr/>
        </p:nvSpPr>
        <p:spPr bwMode="auto">
          <a:xfrm>
            <a:off x="990600" y="3276600"/>
            <a:ext cx="716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15000"/>
              </a:spcBef>
            </a:pPr>
            <a:r>
              <a:rPr kumimoji="0" lang="en-US" altLang="zh-TW" sz="4400" b="1">
                <a:solidFill>
                  <a:srgbClr val="800080"/>
                </a:solidFill>
              </a:rPr>
              <a:t>Yahoo!</a:t>
            </a:r>
            <a:r>
              <a:rPr kumimoji="0" lang="zh-TW" altLang="en-US" sz="4400" b="1">
                <a:solidFill>
                  <a:srgbClr val="800080"/>
                </a:solidFill>
              </a:rPr>
              <a:t>奇摩 下一章</a:t>
            </a:r>
          </a:p>
        </p:txBody>
      </p:sp>
      <p:sp>
        <p:nvSpPr>
          <p:cNvPr id="133125" name="Text Box 4"/>
          <p:cNvSpPr txBox="1">
            <a:spLocks noChangeArrowheads="1"/>
          </p:cNvSpPr>
          <p:nvPr/>
        </p:nvSpPr>
        <p:spPr bwMode="auto">
          <a:xfrm>
            <a:off x="2743200" y="4891088"/>
            <a:ext cx="3657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kumimoji="0" lang="zh-TW" altLang="zh-TW" sz="2800" b="1"/>
          </a:p>
        </p:txBody>
      </p:sp>
      <p:sp>
        <p:nvSpPr>
          <p:cNvPr id="133126" name="Text Box 5"/>
          <p:cNvSpPr txBox="1">
            <a:spLocks noChangeArrowheads="1"/>
          </p:cNvSpPr>
          <p:nvPr/>
        </p:nvSpPr>
        <p:spPr bwMode="auto">
          <a:xfrm>
            <a:off x="2514600" y="4953000"/>
            <a:ext cx="4191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zh-TW" sz="3200" b="1">
                <a:solidFill>
                  <a:srgbClr val="800080"/>
                </a:solidFill>
              </a:rPr>
              <a:t>Joann Chen</a:t>
            </a:r>
            <a:r>
              <a:rPr kumimoji="0" lang="en-US" altLang="zh-TW" sz="2400">
                <a:latin typeface="Times" pitchFamily="1" charset="0"/>
              </a:rPr>
              <a:t> </a:t>
            </a:r>
          </a:p>
          <a:p>
            <a:pPr algn="ctr" eaLnBrk="0" hangingPunct="0">
              <a:spcBef>
                <a:spcPct val="50000"/>
              </a:spcBef>
            </a:pPr>
            <a:r>
              <a:rPr kumimoji="0" lang="en-US" altLang="zh-TW" sz="2400"/>
              <a:t>September 26,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D9477AC-2138-4A36-861C-ABF15FC2186C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14233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>
              <a:ea typeface="新細明體" pitchFamily="18" charset="-120"/>
            </a:endParaRPr>
          </a:p>
        </p:txBody>
      </p:sp>
      <p:pic>
        <p:nvPicPr>
          <p:cNvPr id="14234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Yahoo!</a:t>
            </a:r>
            <a:r>
              <a:rPr lang="zh-TW" altLang="en-US" smtClean="0">
                <a:ea typeface="新細明體" pitchFamily="18" charset="-120"/>
              </a:rPr>
              <a:t>奇摩新首頁</a:t>
            </a:r>
          </a:p>
        </p:txBody>
      </p:sp>
      <p:sp>
        <p:nvSpPr>
          <p:cNvPr id="2207749" name="Rectangle 5"/>
          <p:cNvSpPr>
            <a:spLocks noChangeArrowheads="1"/>
          </p:cNvSpPr>
          <p:nvPr/>
        </p:nvSpPr>
        <p:spPr bwMode="auto">
          <a:xfrm>
            <a:off x="5638800" y="2438400"/>
            <a:ext cx="2895600" cy="1524000"/>
          </a:xfrm>
          <a:prstGeom prst="rect">
            <a:avLst/>
          </a:prstGeom>
          <a:gradFill rotWithShape="1">
            <a:gsLst>
              <a:gs pos="0">
                <a:schemeClr val="accent1">
                  <a:alpha val="24001"/>
                </a:schemeClr>
              </a:gs>
              <a:gs pos="100000">
                <a:schemeClr val="accent1">
                  <a:gamma/>
                  <a:shade val="46275"/>
                  <a:invGamma/>
                  <a:alpha val="24001"/>
                </a:schemeClr>
              </a:gs>
            </a:gsLst>
            <a:lin ang="5400000" scaled="1"/>
          </a:gra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kumimoji="0" lang="zh-TW" altLang="zh-TW" sz="2400">
              <a:solidFill>
                <a:schemeClr val="accent2"/>
              </a:solidFill>
              <a:latin typeface="Time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AA11F16-CCD4-4230-91E5-00006ED89B2D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smtClean="0">
                <a:ea typeface="新細明體" pitchFamily="18" charset="-120"/>
              </a:rPr>
              <a:t>Social Search – Yahoo!</a:t>
            </a:r>
            <a:r>
              <a:rPr lang="zh-TW" altLang="en-US" sz="3200" smtClean="0">
                <a:ea typeface="新細明體" pitchFamily="18" charset="-120"/>
              </a:rPr>
              <a:t>奇摩知識</a:t>
            </a:r>
            <a:r>
              <a:rPr lang="en-US" altLang="zh-TW" sz="4800" baseline="30000" smtClean="0">
                <a:ea typeface="新細明體" pitchFamily="18" charset="-120"/>
              </a:rPr>
              <a:t>+</a:t>
            </a:r>
          </a:p>
        </p:txBody>
      </p:sp>
      <p:pic>
        <p:nvPicPr>
          <p:cNvPr id="143364" name="Picture 3" descr="screen_knowledge_search_kp0512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0" y="1447800"/>
            <a:ext cx="51054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5" name="Picture 4" descr="screen_knowledge_search_tab0512"/>
          <p:cNvPicPr>
            <a:picLocks noChangeAspect="1" noChangeArrowheads="1"/>
          </p:cNvPicPr>
          <p:nvPr/>
        </p:nvPicPr>
        <p:blipFill>
          <a:blip r:embed="rId4">
            <a:lum bright="-6000"/>
          </a:blip>
          <a:srcRect/>
          <a:stretch>
            <a:fillRect/>
          </a:stretch>
        </p:blipFill>
        <p:spPr bwMode="auto">
          <a:xfrm>
            <a:off x="4191000" y="3556000"/>
            <a:ext cx="4953000" cy="3298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0B0183A-CCC4-4FAD-B7DE-9C5035152A40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Social Search</a:t>
            </a:r>
          </a:p>
        </p:txBody>
      </p:sp>
      <p:pic>
        <p:nvPicPr>
          <p:cNvPr id="144388" name="Picture 3" descr="swed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3363" y="3686175"/>
            <a:ext cx="17462" cy="1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9" name="Picture 4"/>
          <p:cNvPicPr>
            <a:picLocks noChangeAspect="1" noChangeArrowheads="1"/>
          </p:cNvPicPr>
          <p:nvPr/>
        </p:nvPicPr>
        <p:blipFill>
          <a:blip r:embed="rId4"/>
          <a:srcRect t="16136" r="1700" b="3613"/>
          <a:stretch>
            <a:fillRect/>
          </a:stretch>
        </p:blipFill>
        <p:spPr bwMode="auto">
          <a:xfrm>
            <a:off x="-3175" y="1390650"/>
            <a:ext cx="914717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87B7D8-8319-43BD-B380-241EFB79D9A0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smtClean="0">
                <a:ea typeface="新細明體" pitchFamily="18" charset="-120"/>
              </a:rPr>
              <a:t>Vertical Search: Yahoo!</a:t>
            </a:r>
            <a:r>
              <a:rPr lang="zh-TW" altLang="en-US" sz="3200" smtClean="0">
                <a:ea typeface="新細明體" pitchFamily="18" charset="-120"/>
              </a:rPr>
              <a:t>奇摩生活</a:t>
            </a:r>
            <a:r>
              <a:rPr lang="en-US" altLang="zh-TW" sz="4800" baseline="30000" smtClean="0">
                <a:ea typeface="新細明體" pitchFamily="18" charset="-120"/>
              </a:rPr>
              <a:t>+</a:t>
            </a:r>
          </a:p>
        </p:txBody>
      </p:sp>
      <p:pic>
        <p:nvPicPr>
          <p:cNvPr id="145412" name="Picture 3" descr="swed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3363" y="3686175"/>
            <a:ext cx="17462" cy="1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1371600"/>
            <a:ext cx="6732587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28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229100"/>
            <a:ext cx="5029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1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0816817-AE93-40A7-ADA6-8B14AD35F3C9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pitchFamily="18" charset="-120"/>
              </a:rPr>
              <a:t>使用者創作內容 </a:t>
            </a:r>
            <a:r>
              <a:rPr lang="en-US" altLang="zh-TW" smtClean="0">
                <a:ea typeface="新細明體" pitchFamily="18" charset="-120"/>
              </a:rPr>
              <a:t>(UGC): Flickr</a:t>
            </a:r>
          </a:p>
        </p:txBody>
      </p:sp>
      <p:pic>
        <p:nvPicPr>
          <p:cNvPr id="146436" name="Picture 3" descr="swed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3363" y="3686175"/>
            <a:ext cx="17462" cy="1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447800"/>
            <a:ext cx="74676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F3C3C5F-D3DA-47D3-9A0C-DB3ECFA88073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147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604963" y="84138"/>
            <a:ext cx="7696200" cy="1143000"/>
          </a:xfrm>
        </p:spPr>
        <p:txBody>
          <a:bodyPr/>
          <a:lstStyle/>
          <a:p>
            <a:pPr eaLnBrk="1" hangingPunct="1"/>
            <a:r>
              <a:rPr lang="zh-TW" altLang="en-US" sz="3000" smtClean="0">
                <a:ea typeface="新細明體" pitchFamily="18" charset="-120"/>
              </a:rPr>
              <a:t>使用者創作內容 </a:t>
            </a:r>
            <a:r>
              <a:rPr lang="en-US" altLang="zh-TW" sz="3000" smtClean="0">
                <a:ea typeface="新細明體" pitchFamily="18" charset="-120"/>
              </a:rPr>
              <a:t>(UGC): Yahoo!</a:t>
            </a:r>
            <a:r>
              <a:rPr lang="zh-TW" altLang="en-US" sz="3000" smtClean="0">
                <a:ea typeface="新細明體" pitchFamily="18" charset="-120"/>
              </a:rPr>
              <a:t>奇摩部落格</a:t>
            </a:r>
          </a:p>
        </p:txBody>
      </p:sp>
      <p:pic>
        <p:nvPicPr>
          <p:cNvPr id="147460" name="Picture 3" descr="swed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3363" y="3686175"/>
            <a:ext cx="17462" cy="1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322388"/>
            <a:ext cx="8915400" cy="5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55D5F1B-F06F-4CC6-A8CE-83035D7E169B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604963" y="84138"/>
            <a:ext cx="7696200" cy="1143000"/>
          </a:xfrm>
        </p:spPr>
        <p:txBody>
          <a:bodyPr/>
          <a:lstStyle/>
          <a:p>
            <a:pPr eaLnBrk="1" hangingPunct="1"/>
            <a:r>
              <a:rPr lang="zh-TW" altLang="en-US" sz="3200" smtClean="0">
                <a:ea typeface="新細明體" pitchFamily="18" charset="-120"/>
              </a:rPr>
              <a:t>新興技術 </a:t>
            </a:r>
            <a:r>
              <a:rPr lang="en-US" altLang="zh-TW" sz="3200" smtClean="0">
                <a:ea typeface="新細明體" pitchFamily="18" charset="-120"/>
              </a:rPr>
              <a:t>(AJEX): Yahoo!</a:t>
            </a:r>
            <a:r>
              <a:rPr lang="zh-TW" altLang="en-US" sz="3200" smtClean="0">
                <a:ea typeface="新細明體" pitchFamily="18" charset="-120"/>
              </a:rPr>
              <a:t>奇摩新信箱</a:t>
            </a:r>
          </a:p>
        </p:txBody>
      </p:sp>
      <p:pic>
        <p:nvPicPr>
          <p:cNvPr id="148484" name="Picture 3" descr="swed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3363" y="3686175"/>
            <a:ext cx="17462" cy="1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5" name="Picture 4" descr="trap_screenshot_t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524000"/>
            <a:ext cx="72390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761FA19-879A-429C-8B75-0B9AFDA23C38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149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200" smtClean="0">
                <a:ea typeface="新細明體" pitchFamily="18" charset="-120"/>
              </a:rPr>
              <a:t>桌面小工具 </a:t>
            </a:r>
            <a:r>
              <a:rPr lang="en-US" altLang="zh-TW" sz="3200" smtClean="0">
                <a:ea typeface="新細明體" pitchFamily="18" charset="-120"/>
              </a:rPr>
              <a:t>- Beyond the Browser</a:t>
            </a:r>
          </a:p>
        </p:txBody>
      </p:sp>
      <p:pic>
        <p:nvPicPr>
          <p:cNvPr id="2221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84313"/>
            <a:ext cx="29337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10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133600"/>
            <a:ext cx="33718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10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2997200"/>
            <a:ext cx="40386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106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13" y="3716338"/>
            <a:ext cx="23336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106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32138" y="4508500"/>
            <a:ext cx="34671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1064" name="Picture 8" descr="Yahoo!奇摩字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00675" y="1341438"/>
            <a:ext cx="3743325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1065" name="Picture 9" descr="Yahoo!奇摩部落格之星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8263" y="2349500"/>
            <a:ext cx="36004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1066" name="Picture 10" descr="Yahoo!奇摩電影Widge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72225" y="3141663"/>
            <a:ext cx="23241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1067" name="Picture 11" descr="Yahoo!奇摩部落格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40200" y="4149725"/>
            <a:ext cx="44672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2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22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2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2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22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22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22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22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22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BDED663-58E0-4D46-9866-0AD5EB52EFFD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150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200" smtClean="0">
                <a:ea typeface="新細明體" pitchFamily="18" charset="-120"/>
              </a:rPr>
              <a:t>桌面小工具 </a:t>
            </a:r>
            <a:r>
              <a:rPr lang="en-US" altLang="zh-TW" sz="3200" smtClean="0">
                <a:ea typeface="新細明體" pitchFamily="18" charset="-120"/>
              </a:rPr>
              <a:t>- Beyond the Browser</a:t>
            </a:r>
          </a:p>
        </p:txBody>
      </p:sp>
      <p:pic>
        <p:nvPicPr>
          <p:cNvPr id="2223107" name="Picture 3" descr="1eaab4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1341438"/>
            <a:ext cx="6502400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3108" name="Picture 4" descr="11692412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412875"/>
            <a:ext cx="81280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3109" name="Picture 5" descr="ap_200604221205203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8525" y="1557338"/>
            <a:ext cx="6408738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3110" name="Picture 6" descr="x1pCFuELfk4HG5GXTsomJQMms0Evj32ns0jOl0hMwtgArsKOXSqkQoErbMJnhLupUdKVtZheGDzABBeZXAb69xzc5JXP-r_-0T3ECNqZ01jzFfZczYj15I3cQa6jK2PW5Cxuiuc7tpGSz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1676400"/>
            <a:ext cx="67691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A732F54-F533-48C0-905A-D9F4516CA142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151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Web 2.0</a:t>
            </a:r>
            <a:r>
              <a:rPr lang="zh-TW" altLang="en-US" smtClean="0">
                <a:ea typeface="新細明體" pitchFamily="18" charset="-120"/>
              </a:rPr>
              <a:t>下一步</a:t>
            </a:r>
          </a:p>
        </p:txBody>
      </p:sp>
      <p:pic>
        <p:nvPicPr>
          <p:cNvPr id="151556" name="Picture 3" descr="swed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3363" y="3686175"/>
            <a:ext cx="17462" cy="1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7" name="Picture 4" descr="YD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90650"/>
            <a:ext cx="90678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0B26815-DC26-4C5F-8DC1-3E51071AB67F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pitchFamily="18" charset="-120"/>
              </a:rPr>
              <a:t>全民媒體的新時代 </a:t>
            </a:r>
            <a:r>
              <a:rPr lang="en-US" altLang="zh-TW" smtClean="0">
                <a:ea typeface="新細明體" pitchFamily="18" charset="-120"/>
              </a:rPr>
              <a:t>(Social Media)</a:t>
            </a:r>
          </a:p>
        </p:txBody>
      </p:sp>
      <p:pic>
        <p:nvPicPr>
          <p:cNvPr id="134148" name="Picture 3" descr="swed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3363" y="3686175"/>
            <a:ext cx="17462" cy="1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05000" y="1676400"/>
            <a:ext cx="7467600" cy="4572000"/>
            <a:chOff x="1338" y="1077"/>
            <a:chExt cx="2736" cy="1543"/>
          </a:xfrm>
        </p:grpSpPr>
        <p:sp>
          <p:nvSpPr>
            <p:cNvPr id="2191365" name="Oval 5"/>
            <p:cNvSpPr>
              <a:spLocks noChangeArrowheads="1"/>
            </p:cNvSpPr>
            <p:nvPr/>
          </p:nvSpPr>
          <p:spPr bwMode="auto">
            <a:xfrm>
              <a:off x="2250" y="1077"/>
              <a:ext cx="960" cy="34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8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6275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outerShdw dist="56796" dir="3806097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zh-TW" altLang="en-US" b="1"/>
                <a:t>使用者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010" y="1413"/>
              <a:ext cx="1392" cy="1056"/>
              <a:chOff x="1920" y="1296"/>
              <a:chExt cx="1392" cy="1056"/>
            </a:xfrm>
          </p:grpSpPr>
          <p:pic>
            <p:nvPicPr>
              <p:cNvPr id="134155" name="Picture 7" descr="Y!Ba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352" y="1662"/>
                <a:ext cx="576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4156" name="AutoShape 8"/>
              <p:cNvSpPr>
                <a:spLocks noChangeArrowheads="1"/>
              </p:cNvSpPr>
              <p:nvPr/>
            </p:nvSpPr>
            <p:spPr bwMode="auto">
              <a:xfrm>
                <a:off x="1920" y="1392"/>
                <a:ext cx="580" cy="960"/>
              </a:xfrm>
              <a:prstGeom prst="curvedRightArrow">
                <a:avLst>
                  <a:gd name="adj1" fmla="val 33103"/>
                  <a:gd name="adj2" fmla="val 66207"/>
                  <a:gd name="adj3" fmla="val 33333"/>
                </a:avLst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4157" name="AutoShape 9"/>
              <p:cNvSpPr>
                <a:spLocks noChangeArrowheads="1"/>
              </p:cNvSpPr>
              <p:nvPr/>
            </p:nvSpPr>
            <p:spPr bwMode="auto">
              <a:xfrm rot="10800000">
                <a:off x="2732" y="1296"/>
                <a:ext cx="580" cy="960"/>
              </a:xfrm>
              <a:prstGeom prst="curvedRightArrow">
                <a:avLst>
                  <a:gd name="adj1" fmla="val 33103"/>
                  <a:gd name="adj2" fmla="val 66207"/>
                  <a:gd name="adj3" fmla="val 33333"/>
                </a:avLst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191370" name="Oval 10"/>
            <p:cNvSpPr>
              <a:spLocks noChangeArrowheads="1"/>
            </p:cNvSpPr>
            <p:nvPr/>
          </p:nvSpPr>
          <p:spPr bwMode="auto">
            <a:xfrm>
              <a:off x="3114" y="2277"/>
              <a:ext cx="960" cy="34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8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6275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outerShdw dist="56796" dir="3806097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zh-TW" altLang="en-US" b="1"/>
                <a:t>內容提供者</a:t>
              </a:r>
            </a:p>
          </p:txBody>
        </p:sp>
        <p:sp>
          <p:nvSpPr>
            <p:cNvPr id="2191371" name="Oval 11"/>
            <p:cNvSpPr>
              <a:spLocks noChangeArrowheads="1"/>
            </p:cNvSpPr>
            <p:nvPr/>
          </p:nvSpPr>
          <p:spPr bwMode="auto">
            <a:xfrm>
              <a:off x="1338" y="2277"/>
              <a:ext cx="960" cy="34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8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6275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outerShdw dist="56796" dir="3806097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zh-TW" altLang="en-US" b="1"/>
                <a:t>廣告主</a:t>
              </a:r>
            </a:p>
          </p:txBody>
        </p:sp>
      </p:grpSp>
      <p:sp>
        <p:nvSpPr>
          <p:cNvPr id="2191372" name="Rectangle 12"/>
          <p:cNvSpPr>
            <a:spLocks noChangeArrowheads="1"/>
          </p:cNvSpPr>
          <p:nvPr/>
        </p:nvSpPr>
        <p:spPr bwMode="auto">
          <a:xfrm>
            <a:off x="533400" y="1600200"/>
            <a:ext cx="41910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2400">
                <a:solidFill>
                  <a:srgbClr val="7B0099"/>
                </a:solidFill>
                <a:latin typeface="Arial Black" pitchFamily="34" charset="0"/>
              </a:rPr>
              <a:t>透過</a:t>
            </a:r>
            <a:r>
              <a:rPr kumimoji="0" lang="zh-TW" altLang="en-US" sz="2400" u="sng">
                <a:solidFill>
                  <a:srgbClr val="7B0099"/>
                </a:solidFill>
                <a:latin typeface="Arial Black" pitchFamily="34" charset="0"/>
              </a:rPr>
              <a:t>開放的平台</a:t>
            </a:r>
            <a:r>
              <a:rPr kumimoji="0" lang="zh-TW" altLang="en-US" sz="2400">
                <a:solidFill>
                  <a:srgbClr val="7B0099"/>
                </a:solidFill>
                <a:latin typeface="Arial Black" pitchFamily="34" charset="0"/>
              </a:rPr>
              <a:t>與</a:t>
            </a:r>
            <a:r>
              <a:rPr kumimoji="0" lang="zh-TW" altLang="en-US" sz="2400" u="sng">
                <a:solidFill>
                  <a:srgbClr val="7B0099"/>
                </a:solidFill>
                <a:latin typeface="Arial Black" pitchFamily="34" charset="0"/>
              </a:rPr>
              <a:t>社群服務</a:t>
            </a:r>
            <a:r>
              <a:rPr kumimoji="0" lang="zh-TW" altLang="en-US" sz="2400">
                <a:solidFill>
                  <a:srgbClr val="7B0099"/>
                </a:solidFill>
                <a:latin typeface="Arial Black" pitchFamily="34" charset="0"/>
              </a:rPr>
              <a:t>，將人與人串連起來，</a:t>
            </a:r>
          </a:p>
          <a:p>
            <a:pPr eaLnBrk="0" hangingPunct="0"/>
            <a:r>
              <a:rPr lang="zh-TW" altLang="en-US" sz="2400">
                <a:solidFill>
                  <a:srgbClr val="7B0099"/>
                </a:solidFill>
                <a:latin typeface="Times" pitchFamily="1" charset="0"/>
              </a:rPr>
              <a:t>幫助大家</a:t>
            </a:r>
          </a:p>
          <a:p>
            <a:pPr eaLnBrk="0" hangingPunct="0"/>
            <a:r>
              <a:rPr lang="zh-TW" altLang="en-US" sz="2400">
                <a:solidFill>
                  <a:srgbClr val="7B0099"/>
                </a:solidFill>
                <a:latin typeface="Times" pitchFamily="1" charset="0"/>
              </a:rPr>
              <a:t>找到</a:t>
            </a:r>
            <a:r>
              <a:rPr lang="en-US" altLang="zh-TW" sz="2400">
                <a:solidFill>
                  <a:srgbClr val="7B0099"/>
                </a:solidFill>
                <a:latin typeface="Times" pitchFamily="1" charset="0"/>
              </a:rPr>
              <a:t>(</a:t>
            </a:r>
            <a:r>
              <a:rPr lang="en-US" altLang="zh-TW" sz="2400">
                <a:solidFill>
                  <a:srgbClr val="7B0099"/>
                </a:solidFill>
              </a:rPr>
              <a:t>find</a:t>
            </a:r>
            <a:r>
              <a:rPr lang="en-US" altLang="zh-TW" sz="2400">
                <a:solidFill>
                  <a:srgbClr val="7B0099"/>
                </a:solidFill>
                <a:latin typeface="Times" pitchFamily="1" charset="0"/>
              </a:rPr>
              <a:t>)</a:t>
            </a:r>
            <a:r>
              <a:rPr lang="zh-TW" altLang="en-US" sz="2400">
                <a:solidFill>
                  <a:srgbClr val="7B0099"/>
                </a:solidFill>
                <a:latin typeface="Times" pitchFamily="1" charset="0"/>
              </a:rPr>
              <a:t>、</a:t>
            </a:r>
          </a:p>
          <a:p>
            <a:pPr eaLnBrk="0" hangingPunct="0"/>
            <a:r>
              <a:rPr lang="zh-TW" altLang="en-US" sz="2400">
                <a:solidFill>
                  <a:srgbClr val="7B0099"/>
                </a:solidFill>
                <a:latin typeface="Times" pitchFamily="1" charset="0"/>
              </a:rPr>
              <a:t>運用</a:t>
            </a:r>
            <a:r>
              <a:rPr lang="en-US" altLang="zh-TW" sz="2400">
                <a:solidFill>
                  <a:srgbClr val="7B0099"/>
                </a:solidFill>
                <a:latin typeface="Times" pitchFamily="1" charset="0"/>
              </a:rPr>
              <a:t>(</a:t>
            </a:r>
            <a:r>
              <a:rPr lang="en-US" altLang="zh-TW" sz="2400">
                <a:solidFill>
                  <a:srgbClr val="7B0099"/>
                </a:solidFill>
              </a:rPr>
              <a:t>use</a:t>
            </a:r>
            <a:r>
              <a:rPr lang="en-US" altLang="zh-TW" sz="2400">
                <a:solidFill>
                  <a:srgbClr val="7B0099"/>
                </a:solidFill>
                <a:latin typeface="Times" pitchFamily="1" charset="0"/>
              </a:rPr>
              <a:t>)</a:t>
            </a:r>
            <a:r>
              <a:rPr lang="zh-TW" altLang="en-US" sz="2400">
                <a:solidFill>
                  <a:srgbClr val="7B0099"/>
                </a:solidFill>
                <a:latin typeface="Times" pitchFamily="1" charset="0"/>
              </a:rPr>
              <a:t>、</a:t>
            </a:r>
          </a:p>
          <a:p>
            <a:pPr eaLnBrk="0" hangingPunct="0"/>
            <a:r>
              <a:rPr lang="zh-TW" altLang="en-US" sz="2400">
                <a:solidFill>
                  <a:srgbClr val="7B0099"/>
                </a:solidFill>
                <a:latin typeface="Times" pitchFamily="1" charset="0"/>
              </a:rPr>
              <a:t>分享</a:t>
            </a:r>
            <a:r>
              <a:rPr lang="en-US" altLang="zh-TW" sz="2400">
                <a:solidFill>
                  <a:srgbClr val="7B0099"/>
                </a:solidFill>
                <a:latin typeface="Times" pitchFamily="1" charset="0"/>
              </a:rPr>
              <a:t>(</a:t>
            </a:r>
            <a:r>
              <a:rPr lang="en-US" altLang="zh-TW" sz="2400">
                <a:solidFill>
                  <a:srgbClr val="7B0099"/>
                </a:solidFill>
              </a:rPr>
              <a:t>share</a:t>
            </a:r>
            <a:r>
              <a:rPr lang="en-US" altLang="zh-TW" sz="2400">
                <a:solidFill>
                  <a:srgbClr val="7B0099"/>
                </a:solidFill>
                <a:latin typeface="Times" pitchFamily="1" charset="0"/>
              </a:rPr>
              <a:t>)</a:t>
            </a:r>
            <a:r>
              <a:rPr lang="zh-TW" altLang="en-US" sz="2400">
                <a:solidFill>
                  <a:srgbClr val="7B0099"/>
                </a:solidFill>
                <a:latin typeface="Times" pitchFamily="1" charset="0"/>
              </a:rPr>
              <a:t>、</a:t>
            </a:r>
          </a:p>
          <a:p>
            <a:pPr eaLnBrk="0" hangingPunct="0"/>
            <a:r>
              <a:rPr lang="zh-TW" altLang="en-US" sz="2400">
                <a:solidFill>
                  <a:srgbClr val="7B0099"/>
                </a:solidFill>
                <a:latin typeface="Times" pitchFamily="1" charset="0"/>
              </a:rPr>
              <a:t>進而擴大</a:t>
            </a:r>
            <a:r>
              <a:rPr lang="en-US" altLang="zh-TW" sz="2400">
                <a:solidFill>
                  <a:srgbClr val="7B0099"/>
                </a:solidFill>
                <a:latin typeface="Times" pitchFamily="1" charset="0"/>
              </a:rPr>
              <a:t>(</a:t>
            </a:r>
            <a:r>
              <a:rPr lang="en-US" altLang="zh-TW" sz="2400">
                <a:solidFill>
                  <a:srgbClr val="7B0099"/>
                </a:solidFill>
              </a:rPr>
              <a:t>expand</a:t>
            </a:r>
            <a:r>
              <a:rPr lang="en-US" altLang="zh-TW" sz="2400">
                <a:solidFill>
                  <a:srgbClr val="7B0099"/>
                </a:solidFill>
                <a:latin typeface="Times" pitchFamily="1" charset="0"/>
              </a:rPr>
              <a:t>)</a:t>
            </a:r>
          </a:p>
          <a:p>
            <a:pPr eaLnBrk="0" hangingPunct="0"/>
            <a:r>
              <a:rPr lang="zh-TW" altLang="en-US" sz="2400">
                <a:solidFill>
                  <a:srgbClr val="7B0099"/>
                </a:solidFill>
                <a:latin typeface="Times" pitchFamily="1" charset="0"/>
              </a:rPr>
              <a:t>整體人類的知識！</a:t>
            </a:r>
          </a:p>
          <a:p>
            <a:pPr eaLnBrk="0" hangingPunct="0"/>
            <a:endParaRPr lang="zh-TW" altLang="en-US" sz="2400">
              <a:solidFill>
                <a:srgbClr val="7B0099"/>
              </a:solidFill>
              <a:latin typeface="Times" pitchFamily="1" charset="0"/>
            </a:endParaRPr>
          </a:p>
          <a:p>
            <a:pPr eaLnBrk="0" hangingPunct="0"/>
            <a:r>
              <a:rPr lang="en-US" altLang="zh-TW" sz="4000" b="1">
                <a:solidFill>
                  <a:srgbClr val="7B0099"/>
                </a:solidFill>
              </a:rPr>
              <a:t>FUSE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913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7C23F75-2EE4-48F3-8F09-37E2843462B6}" type="slidenum">
              <a:rPr lang="en-US" altLang="zh-TW"/>
              <a:pPr/>
              <a:t>20</a:t>
            </a:fld>
            <a:endParaRPr lang="en-US" altLang="zh-TW"/>
          </a:p>
        </p:txBody>
      </p:sp>
      <p:pic>
        <p:nvPicPr>
          <p:cNvPr id="152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3E941EE-DFA5-4CC6-8917-CC3377FAEADC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pitchFamily="18" charset="-120"/>
              </a:rPr>
              <a:t>網路進化三部曲</a:t>
            </a:r>
          </a:p>
        </p:txBody>
      </p:sp>
      <p:pic>
        <p:nvPicPr>
          <p:cNvPr id="135172" name="Picture 3" descr="swed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3363" y="3686175"/>
            <a:ext cx="17462" cy="1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3412" name="Picture 4" descr="hand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600200"/>
            <a:ext cx="4440238" cy="4495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5174" name="Text Box 5"/>
          <p:cNvSpPr txBox="1">
            <a:spLocks noChangeArrowheads="1"/>
          </p:cNvSpPr>
          <p:nvPr/>
        </p:nvSpPr>
        <p:spPr bwMode="auto">
          <a:xfrm>
            <a:off x="7543800" y="5486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2400">
                <a:solidFill>
                  <a:srgbClr val="FF0000"/>
                </a:solidFill>
                <a:latin typeface="Andy" pitchFamily="66" charset="0"/>
              </a:rPr>
              <a:t>“Our” Web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543800" y="1981200"/>
            <a:ext cx="1524000" cy="2133600"/>
            <a:chOff x="4800" y="1200"/>
            <a:chExt cx="960" cy="1344"/>
          </a:xfrm>
        </p:grpSpPr>
        <p:sp>
          <p:nvSpPr>
            <p:cNvPr id="135182" name="Text Box 7"/>
            <p:cNvSpPr txBox="1">
              <a:spLocks noChangeArrowheads="1"/>
            </p:cNvSpPr>
            <p:nvPr/>
          </p:nvSpPr>
          <p:spPr bwMode="auto">
            <a:xfrm>
              <a:off x="4848" y="2256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>
                  <a:solidFill>
                    <a:srgbClr val="FF0000"/>
                  </a:solidFill>
                  <a:latin typeface="Andy" pitchFamily="66" charset="0"/>
                </a:rPr>
                <a:t>“My” Web</a:t>
              </a:r>
            </a:p>
          </p:txBody>
        </p:sp>
        <p:sp>
          <p:nvSpPr>
            <p:cNvPr id="135183" name="Text Box 8"/>
            <p:cNvSpPr txBox="1">
              <a:spLocks noChangeArrowheads="1"/>
            </p:cNvSpPr>
            <p:nvPr/>
          </p:nvSpPr>
          <p:spPr bwMode="auto">
            <a:xfrm>
              <a:off x="4800" y="1200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>
                  <a:solidFill>
                    <a:srgbClr val="FF0000"/>
                  </a:solidFill>
                  <a:latin typeface="Andy" pitchFamily="66" charset="0"/>
                </a:rPr>
                <a:t>“The” Web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257800" y="1676400"/>
            <a:ext cx="2060575" cy="4419600"/>
            <a:chOff x="3408" y="1056"/>
            <a:chExt cx="1298" cy="2784"/>
          </a:xfrm>
        </p:grpSpPr>
        <p:sp>
          <p:nvSpPr>
            <p:cNvPr id="135177" name="AutoShape 10"/>
            <p:cNvSpPr>
              <a:spLocks noChangeArrowheads="1"/>
            </p:cNvSpPr>
            <p:nvPr/>
          </p:nvSpPr>
          <p:spPr bwMode="auto">
            <a:xfrm>
              <a:off x="3888" y="2784"/>
              <a:ext cx="328" cy="480"/>
            </a:xfrm>
            <a:prstGeom prst="downArrow">
              <a:avLst>
                <a:gd name="adj1" fmla="val 50000"/>
                <a:gd name="adj2" fmla="val 36585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93419" name="AutoShape 11"/>
            <p:cNvSpPr>
              <a:spLocks noChangeArrowheads="1"/>
            </p:cNvSpPr>
            <p:nvPr/>
          </p:nvSpPr>
          <p:spPr bwMode="auto">
            <a:xfrm>
              <a:off x="3408" y="1056"/>
              <a:ext cx="1298" cy="5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FF">
                    <a:alpha val="94000"/>
                  </a:srgbClr>
                </a:gs>
                <a:gs pos="100000">
                  <a:srgbClr val="CCFFFF">
                    <a:gamma/>
                    <a:shade val="84706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zh-TW" sz="2000" b="1"/>
                <a:t>Public</a:t>
              </a:r>
            </a:p>
          </p:txBody>
        </p:sp>
        <p:sp>
          <p:nvSpPr>
            <p:cNvPr id="135179" name="AutoShape 12"/>
            <p:cNvSpPr>
              <a:spLocks noChangeArrowheads="1"/>
            </p:cNvSpPr>
            <p:nvPr/>
          </p:nvSpPr>
          <p:spPr bwMode="auto">
            <a:xfrm>
              <a:off x="3888" y="1632"/>
              <a:ext cx="328" cy="480"/>
            </a:xfrm>
            <a:prstGeom prst="downArrow">
              <a:avLst>
                <a:gd name="adj1" fmla="val 50000"/>
                <a:gd name="adj2" fmla="val 36585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93421" name="AutoShape 13"/>
            <p:cNvSpPr>
              <a:spLocks noChangeArrowheads="1"/>
            </p:cNvSpPr>
            <p:nvPr/>
          </p:nvSpPr>
          <p:spPr bwMode="auto">
            <a:xfrm>
              <a:off x="3408" y="2208"/>
              <a:ext cx="1298" cy="5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FF">
                    <a:alpha val="94000"/>
                  </a:srgbClr>
                </a:gs>
                <a:gs pos="100000">
                  <a:srgbClr val="CCFFFF">
                    <a:gamma/>
                    <a:shade val="84706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zh-TW" sz="2000" b="1"/>
                <a:t>Personal</a:t>
              </a:r>
            </a:p>
          </p:txBody>
        </p:sp>
        <p:sp>
          <p:nvSpPr>
            <p:cNvPr id="2193422" name="AutoShape 14"/>
            <p:cNvSpPr>
              <a:spLocks noChangeArrowheads="1"/>
            </p:cNvSpPr>
            <p:nvPr/>
          </p:nvSpPr>
          <p:spPr bwMode="auto">
            <a:xfrm>
              <a:off x="3408" y="3312"/>
              <a:ext cx="1298" cy="5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6F96B">
                    <a:alpha val="94000"/>
                  </a:srgbClr>
                </a:gs>
                <a:gs pos="100000">
                  <a:srgbClr val="F6F96B">
                    <a:gamma/>
                    <a:shade val="84706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zh-TW" sz="2000" b="1"/>
                <a:t>Social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FD18EB9-B957-48FB-89F0-7E79B0F7D98A}" type="slidenum">
              <a:rPr lang="en-US" altLang="zh-TW"/>
              <a:pPr/>
              <a:t>4</a:t>
            </a:fld>
            <a:endParaRPr lang="en-US" altLang="zh-TW"/>
          </a:p>
        </p:txBody>
      </p:sp>
      <p:pic>
        <p:nvPicPr>
          <p:cNvPr id="136195" name="Picture 2" descr="146040079_e7402a4561_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0" y="0"/>
            <a:ext cx="4267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6" name="Picture 3" descr="swed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3363" y="3686175"/>
            <a:ext cx="17462" cy="1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7" name="Picture 4" descr="pin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-19050"/>
            <a:ext cx="29718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8" name="Picture 5" descr="eyebal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0"/>
            <a:ext cx="21447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9" name="Picture 6" descr="gu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2286000"/>
            <a:ext cx="18859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0" name="Picture 7" descr="lov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843213"/>
            <a:ext cx="25146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1" name="Picture 8" descr="cyclop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62800" y="2057400"/>
            <a:ext cx="20367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2" name="Picture 9" descr="SANY017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62400" y="1676400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5466" name="Text Box 10"/>
          <p:cNvSpPr txBox="1">
            <a:spLocks noChangeArrowheads="1"/>
          </p:cNvSpPr>
          <p:nvPr/>
        </p:nvSpPr>
        <p:spPr bwMode="auto">
          <a:xfrm>
            <a:off x="0" y="990600"/>
            <a:ext cx="66294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11700" b="1">
                <a:solidFill>
                  <a:srgbClr val="FF3333"/>
                </a:solidFill>
                <a:latin typeface="Gotham-Bold" pitchFamily="2" charset="0"/>
              </a:rPr>
              <a:t>PEOPLE</a:t>
            </a:r>
          </a:p>
        </p:txBody>
      </p:sp>
      <p:pic>
        <p:nvPicPr>
          <p:cNvPr id="136204" name="Picture 11" descr="little geek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0" y="4826000"/>
            <a:ext cx="3048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5" name="Picture 12" descr="IMG_235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74345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6" name="Picture 13" descr="spik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24600" y="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7" name="Picture 14" descr="b61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819400" y="4699000"/>
            <a:ext cx="342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9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54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B76EB6-D549-4512-AB0E-7189609D896C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pitchFamily="18" charset="-120"/>
              </a:rPr>
              <a:t>全民媒體的核心運用</a:t>
            </a:r>
          </a:p>
        </p:txBody>
      </p:sp>
      <p:pic>
        <p:nvPicPr>
          <p:cNvPr id="137220" name="Picture 3" descr="swed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3363" y="3686175"/>
            <a:ext cx="17462" cy="1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1524000"/>
            <a:ext cx="2286000" cy="838200"/>
            <a:chOff x="960" y="960"/>
            <a:chExt cx="1440" cy="528"/>
          </a:xfrm>
        </p:grpSpPr>
        <p:sp>
          <p:nvSpPr>
            <p:cNvPr id="137270" name="Oval 5"/>
            <p:cNvSpPr>
              <a:spLocks noChangeArrowheads="1"/>
            </p:cNvSpPr>
            <p:nvPr/>
          </p:nvSpPr>
          <p:spPr bwMode="auto">
            <a:xfrm>
              <a:off x="960" y="960"/>
              <a:ext cx="1296" cy="528"/>
            </a:xfrm>
            <a:prstGeom prst="ellipse">
              <a:avLst/>
            </a:prstGeom>
            <a:gradFill rotWithShape="1">
              <a:gsLst>
                <a:gs pos="0">
                  <a:srgbClr val="CD9BFF">
                    <a:alpha val="93999"/>
                  </a:srgbClr>
                </a:gs>
                <a:gs pos="100000">
                  <a:srgbClr val="8262A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7271" name="Text Box 6"/>
            <p:cNvSpPr txBox="1">
              <a:spLocks noChangeArrowheads="1"/>
            </p:cNvSpPr>
            <p:nvPr/>
          </p:nvSpPr>
          <p:spPr bwMode="auto">
            <a:xfrm>
              <a:off x="1008" y="1056"/>
              <a:ext cx="13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800">
                  <a:latin typeface="Arial Black" pitchFamily="34" charset="0"/>
                </a:rPr>
                <a:t>Reviews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477000" y="1524000"/>
            <a:ext cx="2057400" cy="838200"/>
            <a:chOff x="336" y="1536"/>
            <a:chExt cx="1296" cy="528"/>
          </a:xfrm>
        </p:grpSpPr>
        <p:sp>
          <p:nvSpPr>
            <p:cNvPr id="137268" name="Oval 8"/>
            <p:cNvSpPr>
              <a:spLocks noChangeArrowheads="1"/>
            </p:cNvSpPr>
            <p:nvPr/>
          </p:nvSpPr>
          <p:spPr bwMode="auto">
            <a:xfrm>
              <a:off x="336" y="1536"/>
              <a:ext cx="1296" cy="528"/>
            </a:xfrm>
            <a:prstGeom prst="ellipse">
              <a:avLst/>
            </a:prstGeom>
            <a:gradFill rotWithShape="1">
              <a:gsLst>
                <a:gs pos="0">
                  <a:srgbClr val="CD9BFF">
                    <a:alpha val="93999"/>
                  </a:srgbClr>
                </a:gs>
                <a:gs pos="100000">
                  <a:srgbClr val="8262A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7269" name="Text Box 9"/>
            <p:cNvSpPr txBox="1">
              <a:spLocks noChangeArrowheads="1"/>
            </p:cNvSpPr>
            <p:nvPr/>
          </p:nvSpPr>
          <p:spPr bwMode="auto">
            <a:xfrm>
              <a:off x="432" y="1632"/>
              <a:ext cx="10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zh-TW" sz="2800">
                  <a:latin typeface="Arial Black" pitchFamily="34" charset="0"/>
                </a:rPr>
                <a:t>AJAX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57200" y="3886200"/>
            <a:ext cx="2057400" cy="838200"/>
            <a:chOff x="336" y="1536"/>
            <a:chExt cx="1296" cy="528"/>
          </a:xfrm>
        </p:grpSpPr>
        <p:sp>
          <p:nvSpPr>
            <p:cNvPr id="137266" name="Oval 11"/>
            <p:cNvSpPr>
              <a:spLocks noChangeArrowheads="1"/>
            </p:cNvSpPr>
            <p:nvPr/>
          </p:nvSpPr>
          <p:spPr bwMode="auto">
            <a:xfrm>
              <a:off x="336" y="1536"/>
              <a:ext cx="1296" cy="528"/>
            </a:xfrm>
            <a:prstGeom prst="ellipse">
              <a:avLst/>
            </a:prstGeom>
            <a:gradFill rotWithShape="1">
              <a:gsLst>
                <a:gs pos="0">
                  <a:srgbClr val="CD9BFF">
                    <a:alpha val="93999"/>
                  </a:srgbClr>
                </a:gs>
                <a:gs pos="100000">
                  <a:srgbClr val="8262A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7267" name="Text Box 12"/>
            <p:cNvSpPr txBox="1">
              <a:spLocks noChangeArrowheads="1"/>
            </p:cNvSpPr>
            <p:nvPr/>
          </p:nvSpPr>
          <p:spPr bwMode="auto">
            <a:xfrm>
              <a:off x="432" y="1632"/>
              <a:ext cx="10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zh-TW" sz="2800">
                  <a:latin typeface="Arial Black" pitchFamily="34" charset="0"/>
                </a:rPr>
                <a:t>Photos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743200" y="4191000"/>
            <a:ext cx="2057400" cy="838200"/>
            <a:chOff x="336" y="1536"/>
            <a:chExt cx="1296" cy="528"/>
          </a:xfrm>
        </p:grpSpPr>
        <p:sp>
          <p:nvSpPr>
            <p:cNvPr id="137264" name="Oval 14"/>
            <p:cNvSpPr>
              <a:spLocks noChangeArrowheads="1"/>
            </p:cNvSpPr>
            <p:nvPr/>
          </p:nvSpPr>
          <p:spPr bwMode="auto">
            <a:xfrm>
              <a:off x="336" y="1536"/>
              <a:ext cx="1296" cy="528"/>
            </a:xfrm>
            <a:prstGeom prst="ellipse">
              <a:avLst/>
            </a:prstGeom>
            <a:gradFill rotWithShape="1">
              <a:gsLst>
                <a:gs pos="0">
                  <a:srgbClr val="CD9BFF">
                    <a:alpha val="93999"/>
                  </a:srgbClr>
                </a:gs>
                <a:gs pos="100000">
                  <a:srgbClr val="8262A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7265" name="Text Box 15"/>
            <p:cNvSpPr txBox="1">
              <a:spLocks noChangeArrowheads="1"/>
            </p:cNvSpPr>
            <p:nvPr/>
          </p:nvSpPr>
          <p:spPr bwMode="auto">
            <a:xfrm>
              <a:off x="432" y="1632"/>
              <a:ext cx="10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zh-TW" sz="2800">
                  <a:latin typeface="Arial Black" pitchFamily="34" charset="0"/>
                </a:rPr>
                <a:t>Video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819400" y="2895600"/>
            <a:ext cx="2057400" cy="838200"/>
            <a:chOff x="336" y="1536"/>
            <a:chExt cx="1296" cy="528"/>
          </a:xfrm>
        </p:grpSpPr>
        <p:sp>
          <p:nvSpPr>
            <p:cNvPr id="137262" name="Oval 17"/>
            <p:cNvSpPr>
              <a:spLocks noChangeArrowheads="1"/>
            </p:cNvSpPr>
            <p:nvPr/>
          </p:nvSpPr>
          <p:spPr bwMode="auto">
            <a:xfrm>
              <a:off x="336" y="1536"/>
              <a:ext cx="1296" cy="528"/>
            </a:xfrm>
            <a:prstGeom prst="ellipse">
              <a:avLst/>
            </a:prstGeom>
            <a:gradFill rotWithShape="1">
              <a:gsLst>
                <a:gs pos="0">
                  <a:srgbClr val="CD9BFF">
                    <a:alpha val="93999"/>
                  </a:srgbClr>
                </a:gs>
                <a:gs pos="100000">
                  <a:srgbClr val="8262A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7263" name="Text Box 18"/>
            <p:cNvSpPr txBox="1">
              <a:spLocks noChangeArrowheads="1"/>
            </p:cNvSpPr>
            <p:nvPr/>
          </p:nvSpPr>
          <p:spPr bwMode="auto">
            <a:xfrm>
              <a:off x="432" y="1632"/>
              <a:ext cx="10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zh-TW" sz="2800">
                  <a:latin typeface="Arial Black" pitchFamily="34" charset="0"/>
                </a:rPr>
                <a:t>Blogs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990600" y="5181600"/>
            <a:ext cx="2743200" cy="838200"/>
            <a:chOff x="624" y="3264"/>
            <a:chExt cx="1728" cy="528"/>
          </a:xfrm>
        </p:grpSpPr>
        <p:sp>
          <p:nvSpPr>
            <p:cNvPr id="137260" name="Oval 20"/>
            <p:cNvSpPr>
              <a:spLocks noChangeArrowheads="1"/>
            </p:cNvSpPr>
            <p:nvPr/>
          </p:nvSpPr>
          <p:spPr bwMode="auto">
            <a:xfrm>
              <a:off x="624" y="3264"/>
              <a:ext cx="1728" cy="528"/>
            </a:xfrm>
            <a:prstGeom prst="ellipse">
              <a:avLst/>
            </a:prstGeom>
            <a:gradFill rotWithShape="1">
              <a:gsLst>
                <a:gs pos="0">
                  <a:srgbClr val="CD9BFF">
                    <a:alpha val="93999"/>
                  </a:srgbClr>
                </a:gs>
                <a:gs pos="100000">
                  <a:srgbClr val="8262A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7261" name="Text Box 21"/>
            <p:cNvSpPr txBox="1">
              <a:spLocks noChangeArrowheads="1"/>
            </p:cNvSpPr>
            <p:nvPr/>
          </p:nvSpPr>
          <p:spPr bwMode="auto">
            <a:xfrm>
              <a:off x="720" y="3360"/>
              <a:ext cx="15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zh-TW" sz="2800">
                  <a:latin typeface="Arial Black" pitchFamily="34" charset="0"/>
                </a:rPr>
                <a:t>Bookmarks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5943600" y="5638800"/>
            <a:ext cx="2438400" cy="838200"/>
            <a:chOff x="336" y="1536"/>
            <a:chExt cx="1296" cy="528"/>
          </a:xfrm>
        </p:grpSpPr>
        <p:sp>
          <p:nvSpPr>
            <p:cNvPr id="137258" name="Oval 23"/>
            <p:cNvSpPr>
              <a:spLocks noChangeArrowheads="1"/>
            </p:cNvSpPr>
            <p:nvPr/>
          </p:nvSpPr>
          <p:spPr bwMode="auto">
            <a:xfrm>
              <a:off x="336" y="1536"/>
              <a:ext cx="1296" cy="528"/>
            </a:xfrm>
            <a:prstGeom prst="ellipse">
              <a:avLst/>
            </a:prstGeom>
            <a:gradFill rotWithShape="1">
              <a:gsLst>
                <a:gs pos="0">
                  <a:srgbClr val="CD9BFF">
                    <a:alpha val="93999"/>
                  </a:srgbClr>
                </a:gs>
                <a:gs pos="100000">
                  <a:srgbClr val="8262A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7259" name="Text Box 24"/>
            <p:cNvSpPr txBox="1">
              <a:spLocks noChangeArrowheads="1"/>
            </p:cNvSpPr>
            <p:nvPr/>
          </p:nvSpPr>
          <p:spPr bwMode="auto">
            <a:xfrm>
              <a:off x="432" y="1632"/>
              <a:ext cx="10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zh-TW" sz="2800">
                  <a:latin typeface="Arial Black" pitchFamily="34" charset="0"/>
                </a:rPr>
                <a:t>Playlists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0" y="2514600"/>
            <a:ext cx="2057400" cy="838200"/>
            <a:chOff x="336" y="1536"/>
            <a:chExt cx="1296" cy="528"/>
          </a:xfrm>
        </p:grpSpPr>
        <p:sp>
          <p:nvSpPr>
            <p:cNvPr id="137256" name="Oval 26"/>
            <p:cNvSpPr>
              <a:spLocks noChangeArrowheads="1"/>
            </p:cNvSpPr>
            <p:nvPr/>
          </p:nvSpPr>
          <p:spPr bwMode="auto">
            <a:xfrm>
              <a:off x="336" y="1536"/>
              <a:ext cx="1296" cy="528"/>
            </a:xfrm>
            <a:prstGeom prst="ellipse">
              <a:avLst/>
            </a:prstGeom>
            <a:gradFill rotWithShape="1">
              <a:gsLst>
                <a:gs pos="0">
                  <a:srgbClr val="CD9BFF">
                    <a:alpha val="93999"/>
                  </a:srgbClr>
                </a:gs>
                <a:gs pos="100000">
                  <a:srgbClr val="8262A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7257" name="Text Box 27"/>
            <p:cNvSpPr txBox="1">
              <a:spLocks noChangeArrowheads="1"/>
            </p:cNvSpPr>
            <p:nvPr/>
          </p:nvSpPr>
          <p:spPr bwMode="auto">
            <a:xfrm>
              <a:off x="432" y="1632"/>
              <a:ext cx="10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zh-TW" sz="2800">
                  <a:latin typeface="Arial Black" pitchFamily="34" charset="0"/>
                </a:rPr>
                <a:t>Audio</a:t>
              </a:r>
            </a:p>
          </p:txBody>
        </p: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4724400" y="4648200"/>
            <a:ext cx="2438400" cy="814388"/>
            <a:chOff x="2976" y="2928"/>
            <a:chExt cx="1536" cy="513"/>
          </a:xfrm>
        </p:grpSpPr>
        <p:sp>
          <p:nvSpPr>
            <p:cNvPr id="137254" name="Oval 29"/>
            <p:cNvSpPr>
              <a:spLocks noChangeArrowheads="1"/>
            </p:cNvSpPr>
            <p:nvPr/>
          </p:nvSpPr>
          <p:spPr bwMode="auto">
            <a:xfrm>
              <a:off x="2976" y="2928"/>
              <a:ext cx="1536" cy="513"/>
            </a:xfrm>
            <a:prstGeom prst="ellipse">
              <a:avLst/>
            </a:prstGeom>
            <a:gradFill rotWithShape="1">
              <a:gsLst>
                <a:gs pos="0">
                  <a:srgbClr val="CD9BFF">
                    <a:alpha val="93999"/>
                  </a:srgbClr>
                </a:gs>
                <a:gs pos="100000">
                  <a:srgbClr val="8262A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7255" name="Text Box 30"/>
            <p:cNvSpPr txBox="1">
              <a:spLocks noChangeArrowheads="1"/>
            </p:cNvSpPr>
            <p:nvPr/>
          </p:nvSpPr>
          <p:spPr bwMode="auto">
            <a:xfrm>
              <a:off x="3120" y="3072"/>
              <a:ext cx="12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zh-TW" sz="1600">
                  <a:latin typeface="Arial Black" pitchFamily="34" charset="0"/>
                </a:rPr>
                <a:t>Personalization</a:t>
              </a:r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6400800" y="2667000"/>
            <a:ext cx="2133600" cy="762000"/>
            <a:chOff x="336" y="1536"/>
            <a:chExt cx="1296" cy="528"/>
          </a:xfrm>
        </p:grpSpPr>
        <p:sp>
          <p:nvSpPr>
            <p:cNvPr id="137252" name="Oval 32"/>
            <p:cNvSpPr>
              <a:spLocks noChangeArrowheads="1"/>
            </p:cNvSpPr>
            <p:nvPr/>
          </p:nvSpPr>
          <p:spPr bwMode="auto">
            <a:xfrm>
              <a:off x="336" y="1536"/>
              <a:ext cx="1296" cy="528"/>
            </a:xfrm>
            <a:prstGeom prst="ellipse">
              <a:avLst/>
            </a:prstGeom>
            <a:gradFill rotWithShape="1">
              <a:gsLst>
                <a:gs pos="0">
                  <a:srgbClr val="CD9BFF">
                    <a:alpha val="93999"/>
                  </a:srgbClr>
                </a:gs>
                <a:gs pos="100000">
                  <a:srgbClr val="8262A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7253" name="Text Box 33"/>
            <p:cNvSpPr txBox="1">
              <a:spLocks noChangeArrowheads="1"/>
            </p:cNvSpPr>
            <p:nvPr/>
          </p:nvSpPr>
          <p:spPr bwMode="auto">
            <a:xfrm>
              <a:off x="432" y="1632"/>
              <a:ext cx="1056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zh-TW" sz="2800">
                  <a:latin typeface="Arial Black" pitchFamily="34" charset="0"/>
                </a:rPr>
                <a:t>Remix</a:t>
              </a:r>
            </a:p>
          </p:txBody>
        </p:sp>
      </p:grp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858000" y="3733800"/>
            <a:ext cx="2057400" cy="838200"/>
            <a:chOff x="336" y="1536"/>
            <a:chExt cx="1296" cy="528"/>
          </a:xfrm>
        </p:grpSpPr>
        <p:sp>
          <p:nvSpPr>
            <p:cNvPr id="137250" name="Oval 35"/>
            <p:cNvSpPr>
              <a:spLocks noChangeArrowheads="1"/>
            </p:cNvSpPr>
            <p:nvPr/>
          </p:nvSpPr>
          <p:spPr bwMode="auto">
            <a:xfrm>
              <a:off x="336" y="1536"/>
              <a:ext cx="1296" cy="528"/>
            </a:xfrm>
            <a:prstGeom prst="ellipse">
              <a:avLst/>
            </a:prstGeom>
            <a:gradFill rotWithShape="1">
              <a:gsLst>
                <a:gs pos="0">
                  <a:srgbClr val="CD9BFF">
                    <a:alpha val="93999"/>
                  </a:srgbClr>
                </a:gs>
                <a:gs pos="100000">
                  <a:srgbClr val="8262A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7251" name="Text Box 36"/>
            <p:cNvSpPr txBox="1">
              <a:spLocks noChangeArrowheads="1"/>
            </p:cNvSpPr>
            <p:nvPr/>
          </p:nvSpPr>
          <p:spPr bwMode="auto">
            <a:xfrm>
              <a:off x="432" y="1632"/>
              <a:ext cx="10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zh-TW" sz="2800">
                  <a:latin typeface="Arial Black" pitchFamily="34" charset="0"/>
                </a:rPr>
                <a:t>Tags</a:t>
              </a:r>
            </a:p>
          </p:txBody>
        </p:sp>
      </p:grpSp>
      <p:grpSp>
        <p:nvGrpSpPr>
          <p:cNvPr id="13" name="Group 37"/>
          <p:cNvGrpSpPr>
            <a:grpSpLocks/>
          </p:cNvGrpSpPr>
          <p:nvPr/>
        </p:nvGrpSpPr>
        <p:grpSpPr bwMode="auto">
          <a:xfrm>
            <a:off x="4800600" y="3505200"/>
            <a:ext cx="2057400" cy="838200"/>
            <a:chOff x="336" y="1536"/>
            <a:chExt cx="1296" cy="528"/>
          </a:xfrm>
        </p:grpSpPr>
        <p:sp>
          <p:nvSpPr>
            <p:cNvPr id="137248" name="Oval 38"/>
            <p:cNvSpPr>
              <a:spLocks noChangeArrowheads="1"/>
            </p:cNvSpPr>
            <p:nvPr/>
          </p:nvSpPr>
          <p:spPr bwMode="auto">
            <a:xfrm>
              <a:off x="336" y="1536"/>
              <a:ext cx="1296" cy="528"/>
            </a:xfrm>
            <a:prstGeom prst="ellipse">
              <a:avLst/>
            </a:prstGeom>
            <a:gradFill rotWithShape="1">
              <a:gsLst>
                <a:gs pos="0">
                  <a:srgbClr val="CD9BFF">
                    <a:alpha val="93999"/>
                  </a:srgbClr>
                </a:gs>
                <a:gs pos="100000">
                  <a:srgbClr val="8262A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7249" name="Text Box 39"/>
            <p:cNvSpPr txBox="1">
              <a:spLocks noChangeArrowheads="1"/>
            </p:cNvSpPr>
            <p:nvPr/>
          </p:nvSpPr>
          <p:spPr bwMode="auto">
            <a:xfrm>
              <a:off x="432" y="1632"/>
              <a:ext cx="10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zh-TW" sz="2800">
                  <a:latin typeface="Arial Black" pitchFamily="34" charset="0"/>
                </a:rPr>
                <a:t>RSS</a:t>
              </a:r>
            </a:p>
          </p:txBody>
        </p:sp>
      </p:grpSp>
      <p:grpSp>
        <p:nvGrpSpPr>
          <p:cNvPr id="14" name="Group 40"/>
          <p:cNvGrpSpPr>
            <a:grpSpLocks/>
          </p:cNvGrpSpPr>
          <p:nvPr/>
        </p:nvGrpSpPr>
        <p:grpSpPr bwMode="auto">
          <a:xfrm>
            <a:off x="4267200" y="1981200"/>
            <a:ext cx="2057400" cy="838200"/>
            <a:chOff x="336" y="1536"/>
            <a:chExt cx="1296" cy="528"/>
          </a:xfrm>
        </p:grpSpPr>
        <p:sp>
          <p:nvSpPr>
            <p:cNvPr id="137246" name="Oval 41"/>
            <p:cNvSpPr>
              <a:spLocks noChangeArrowheads="1"/>
            </p:cNvSpPr>
            <p:nvPr/>
          </p:nvSpPr>
          <p:spPr bwMode="auto">
            <a:xfrm>
              <a:off x="336" y="1536"/>
              <a:ext cx="1296" cy="528"/>
            </a:xfrm>
            <a:prstGeom prst="ellipse">
              <a:avLst/>
            </a:prstGeom>
            <a:gradFill rotWithShape="1">
              <a:gsLst>
                <a:gs pos="0">
                  <a:srgbClr val="CD9BFF">
                    <a:alpha val="93999"/>
                  </a:srgbClr>
                </a:gs>
                <a:gs pos="100000">
                  <a:srgbClr val="8262A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7247" name="Text Box 42"/>
            <p:cNvSpPr txBox="1">
              <a:spLocks noChangeArrowheads="1"/>
            </p:cNvSpPr>
            <p:nvPr/>
          </p:nvSpPr>
          <p:spPr bwMode="auto">
            <a:xfrm>
              <a:off x="432" y="1632"/>
              <a:ext cx="10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zh-TW" sz="2800">
                  <a:latin typeface="Arial Black" pitchFamily="34" charset="0"/>
                </a:rPr>
                <a:t>APIs</a:t>
              </a:r>
            </a:p>
          </p:txBody>
        </p:sp>
      </p:grpSp>
      <p:grpSp>
        <p:nvGrpSpPr>
          <p:cNvPr id="15" name="Group 43"/>
          <p:cNvGrpSpPr>
            <a:grpSpLocks/>
          </p:cNvGrpSpPr>
          <p:nvPr/>
        </p:nvGrpSpPr>
        <p:grpSpPr bwMode="auto">
          <a:xfrm>
            <a:off x="3581400" y="5791200"/>
            <a:ext cx="2057400" cy="838200"/>
            <a:chOff x="336" y="1536"/>
            <a:chExt cx="1296" cy="528"/>
          </a:xfrm>
        </p:grpSpPr>
        <p:sp>
          <p:nvSpPr>
            <p:cNvPr id="137244" name="Oval 44"/>
            <p:cNvSpPr>
              <a:spLocks noChangeArrowheads="1"/>
            </p:cNvSpPr>
            <p:nvPr/>
          </p:nvSpPr>
          <p:spPr bwMode="auto">
            <a:xfrm>
              <a:off x="336" y="1536"/>
              <a:ext cx="1296" cy="528"/>
            </a:xfrm>
            <a:prstGeom prst="ellipse">
              <a:avLst/>
            </a:prstGeom>
            <a:gradFill rotWithShape="1">
              <a:gsLst>
                <a:gs pos="0">
                  <a:srgbClr val="CD9BFF">
                    <a:alpha val="93999"/>
                  </a:srgbClr>
                </a:gs>
                <a:gs pos="100000">
                  <a:srgbClr val="8262A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7245" name="Text Box 45"/>
            <p:cNvSpPr txBox="1">
              <a:spLocks noChangeArrowheads="1"/>
            </p:cNvSpPr>
            <p:nvPr/>
          </p:nvSpPr>
          <p:spPr bwMode="auto">
            <a:xfrm>
              <a:off x="432" y="1632"/>
              <a:ext cx="10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zh-TW" sz="2800">
                  <a:latin typeface="Arial Black" pitchFamily="34" charset="0"/>
                </a:rPr>
                <a:t>Groups</a:t>
              </a:r>
            </a:p>
          </p:txBody>
        </p:sp>
      </p:grpSp>
      <p:grpSp>
        <p:nvGrpSpPr>
          <p:cNvPr id="16" name="Group 46"/>
          <p:cNvGrpSpPr>
            <a:grpSpLocks/>
          </p:cNvGrpSpPr>
          <p:nvPr/>
        </p:nvGrpSpPr>
        <p:grpSpPr bwMode="auto">
          <a:xfrm>
            <a:off x="762000" y="1524000"/>
            <a:ext cx="3048000" cy="2971800"/>
            <a:chOff x="336" y="1536"/>
            <a:chExt cx="1296" cy="528"/>
          </a:xfrm>
        </p:grpSpPr>
        <p:sp>
          <p:nvSpPr>
            <p:cNvPr id="137242" name="Oval 47"/>
            <p:cNvSpPr>
              <a:spLocks noChangeArrowheads="1"/>
            </p:cNvSpPr>
            <p:nvPr/>
          </p:nvSpPr>
          <p:spPr bwMode="auto">
            <a:xfrm>
              <a:off x="336" y="1536"/>
              <a:ext cx="1296" cy="528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alpha val="92000"/>
                  </a:srgbClr>
                </a:gs>
                <a:gs pos="100000">
                  <a:srgbClr val="D5D5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7243" name="Text Box 48"/>
            <p:cNvSpPr txBox="1">
              <a:spLocks noChangeArrowheads="1"/>
            </p:cNvSpPr>
            <p:nvPr/>
          </p:nvSpPr>
          <p:spPr bwMode="auto">
            <a:xfrm>
              <a:off x="432" y="1632"/>
              <a:ext cx="10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kumimoji="0" lang="en-US" altLang="zh-TW" sz="3200">
                <a:latin typeface="Arial Black" pitchFamily="34" charset="0"/>
              </a:endParaRPr>
            </a:p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zh-TW" sz="3200">
                  <a:latin typeface="Arial Black" pitchFamily="34" charset="0"/>
                </a:rPr>
                <a:t>UGC</a:t>
              </a:r>
            </a:p>
          </p:txBody>
        </p:sp>
      </p:grpSp>
      <p:grpSp>
        <p:nvGrpSpPr>
          <p:cNvPr id="17" name="Group 49"/>
          <p:cNvGrpSpPr>
            <a:grpSpLocks/>
          </p:cNvGrpSpPr>
          <p:nvPr/>
        </p:nvGrpSpPr>
        <p:grpSpPr bwMode="auto">
          <a:xfrm>
            <a:off x="5105400" y="1600200"/>
            <a:ext cx="3048000" cy="2971800"/>
            <a:chOff x="336" y="1536"/>
            <a:chExt cx="1296" cy="528"/>
          </a:xfrm>
        </p:grpSpPr>
        <p:sp>
          <p:nvSpPr>
            <p:cNvPr id="137240" name="Oval 50"/>
            <p:cNvSpPr>
              <a:spLocks noChangeArrowheads="1"/>
            </p:cNvSpPr>
            <p:nvPr/>
          </p:nvSpPr>
          <p:spPr bwMode="auto">
            <a:xfrm>
              <a:off x="336" y="1536"/>
              <a:ext cx="1296" cy="528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alpha val="93999"/>
                  </a:srgbClr>
                </a:gs>
                <a:gs pos="100000">
                  <a:srgbClr val="D5D5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7241" name="Text Box 51"/>
            <p:cNvSpPr txBox="1">
              <a:spLocks noChangeArrowheads="1"/>
            </p:cNvSpPr>
            <p:nvPr/>
          </p:nvSpPr>
          <p:spPr bwMode="auto">
            <a:xfrm>
              <a:off x="432" y="1632"/>
              <a:ext cx="10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kumimoji="0" lang="en-US" altLang="zh-TW" sz="3200">
                <a:latin typeface="Arial Black" pitchFamily="34" charset="0"/>
              </a:endParaRPr>
            </a:p>
            <a:p>
              <a:pPr algn="ctr" eaLnBrk="0" hangingPunct="0">
                <a:spcBef>
                  <a:spcPct val="50000"/>
                </a:spcBef>
              </a:pPr>
              <a:r>
                <a:rPr kumimoji="0" lang="zh-TW" altLang="en-US" sz="3200" b="1">
                  <a:latin typeface="Arial Black" pitchFamily="34" charset="0"/>
                </a:rPr>
                <a:t>新興技術</a:t>
              </a:r>
            </a:p>
          </p:txBody>
        </p:sp>
      </p:grpSp>
      <p:grpSp>
        <p:nvGrpSpPr>
          <p:cNvPr id="18" name="Group 52"/>
          <p:cNvGrpSpPr>
            <a:grpSpLocks/>
          </p:cNvGrpSpPr>
          <p:nvPr/>
        </p:nvGrpSpPr>
        <p:grpSpPr bwMode="auto">
          <a:xfrm>
            <a:off x="2819400" y="3886200"/>
            <a:ext cx="3048000" cy="2971800"/>
            <a:chOff x="336" y="1536"/>
            <a:chExt cx="1296" cy="528"/>
          </a:xfrm>
        </p:grpSpPr>
        <p:sp>
          <p:nvSpPr>
            <p:cNvPr id="137238" name="Oval 53"/>
            <p:cNvSpPr>
              <a:spLocks noChangeArrowheads="1"/>
            </p:cNvSpPr>
            <p:nvPr/>
          </p:nvSpPr>
          <p:spPr bwMode="auto">
            <a:xfrm>
              <a:off x="336" y="1536"/>
              <a:ext cx="1296" cy="528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alpha val="93999"/>
                  </a:srgbClr>
                </a:gs>
                <a:gs pos="100000">
                  <a:srgbClr val="BBBB7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7239" name="Text Box 54"/>
            <p:cNvSpPr txBox="1">
              <a:spLocks noChangeArrowheads="1"/>
            </p:cNvSpPr>
            <p:nvPr/>
          </p:nvSpPr>
          <p:spPr bwMode="auto">
            <a:xfrm>
              <a:off x="432" y="1632"/>
              <a:ext cx="10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kumimoji="0" lang="en-US" altLang="zh-TW" sz="3200">
                <a:latin typeface="Arial Black" pitchFamily="34" charset="0"/>
              </a:endParaRPr>
            </a:p>
            <a:p>
              <a:pPr algn="ctr" eaLnBrk="0" hangingPunct="0">
                <a:spcBef>
                  <a:spcPct val="50000"/>
                </a:spcBef>
              </a:pPr>
              <a:r>
                <a:rPr kumimoji="0" lang="zh-TW" altLang="en-US" sz="3200" b="1">
                  <a:latin typeface="Arial Black" pitchFamily="34" charset="0"/>
                </a:rPr>
                <a:t>個人化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62428E-7 L 0.05833 0.0111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-0.04994 L 0.10417 -0.127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1329E-6 L -3.33333E-6 0.110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3526E-6 L -0.11667 -0.04439 " pathEditMode="relative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-4.33526E-6 L -0.09167 -0.09988 " pathEditMode="relative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0.04439 L -0.2875 -0.3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-18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8.67052E-7 L 0.01667 -0.29965 " pathEditMode="relative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66474E-6 L 0.06667 0.02219 " pathEditMode="relative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66474E-6 L -0.08333 0.06658 " pathEditMode="relative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46821E-6 L -0.025 -0.07769 " pathEditMode="relative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3526E-6 L 0.1 -0.18867 " pathEditMode="relative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9.13295E-6 L -0.1 -0.17758 " pathEditMode="relative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9017E-6 L -0.14166 0.09989 " pathEditMode="relative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67052E-7 L -0.26667 0.0111 " pathEditMode="relative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A154F26-912C-40B6-9675-D094DDCDD5DA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Yahoo!</a:t>
            </a:r>
            <a:r>
              <a:rPr lang="zh-TW" altLang="en-US" smtClean="0">
                <a:ea typeface="新細明體" pitchFamily="18" charset="-120"/>
              </a:rPr>
              <a:t>奇摩新首頁</a:t>
            </a:r>
          </a:p>
        </p:txBody>
      </p:sp>
      <p:pic>
        <p:nvPicPr>
          <p:cNvPr id="138244" name="Picture 3" descr="swed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3363" y="3686175"/>
            <a:ext cx="17462" cy="1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371600"/>
            <a:ext cx="81534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9346C70-CE1F-4433-A0F4-F129554136BF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Yahoo!</a:t>
            </a:r>
            <a:r>
              <a:rPr lang="zh-TW" altLang="en-US" smtClean="0">
                <a:ea typeface="新細明體" pitchFamily="18" charset="-120"/>
              </a:rPr>
              <a:t>奇摩新首頁</a:t>
            </a:r>
          </a:p>
        </p:txBody>
      </p:sp>
      <p:pic>
        <p:nvPicPr>
          <p:cNvPr id="139268" name="Picture 3" descr="swed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3363" y="3686175"/>
            <a:ext cx="17462" cy="1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371600"/>
            <a:ext cx="81534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1605" name="Rectangle 5"/>
          <p:cNvSpPr>
            <a:spLocks noChangeArrowheads="1"/>
          </p:cNvSpPr>
          <p:nvPr/>
        </p:nvSpPr>
        <p:spPr bwMode="auto">
          <a:xfrm>
            <a:off x="685800" y="2438400"/>
            <a:ext cx="1371600" cy="4267200"/>
          </a:xfrm>
          <a:prstGeom prst="rect">
            <a:avLst/>
          </a:prstGeom>
          <a:gradFill rotWithShape="1">
            <a:gsLst>
              <a:gs pos="0">
                <a:schemeClr val="accent1">
                  <a:alpha val="75000"/>
                </a:schemeClr>
              </a:gs>
              <a:gs pos="100000">
                <a:schemeClr val="accent1">
                  <a:gamma/>
                  <a:shade val="46275"/>
                  <a:invGamma/>
                  <a:alpha val="49001"/>
                </a:schemeClr>
              </a:gs>
            </a:gsLst>
            <a:lin ang="5400000" scaled="1"/>
          </a:gra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kumimoji="0" lang="zh-TW" altLang="zh-TW" sz="2400">
              <a:solidFill>
                <a:schemeClr val="hlink"/>
              </a:solidFill>
              <a:latin typeface="Times" pitchFamily="1" charset="0"/>
            </a:endParaRPr>
          </a:p>
        </p:txBody>
      </p:sp>
      <p:sp>
        <p:nvSpPr>
          <p:cNvPr id="139271" name="Text Box 6"/>
          <p:cNvSpPr txBox="1">
            <a:spLocks noChangeArrowheads="1"/>
          </p:cNvSpPr>
          <p:nvPr/>
        </p:nvSpPr>
        <p:spPr bwMode="auto">
          <a:xfrm>
            <a:off x="533400" y="3581400"/>
            <a:ext cx="16065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zh-TW" altLang="en-US" sz="2800">
                <a:solidFill>
                  <a:schemeClr val="accent2"/>
                </a:solidFill>
                <a:latin typeface="Times" pitchFamily="1" charset="0"/>
                <a:ea typeface="標楷體" pitchFamily="65" charset="-120"/>
              </a:rPr>
              <a:t>個人化</a:t>
            </a:r>
          </a:p>
          <a:p>
            <a:pPr eaLnBrk="0" hangingPunct="0"/>
            <a:r>
              <a:rPr kumimoji="0" lang="zh-TW" altLang="en-US" sz="2800">
                <a:solidFill>
                  <a:schemeClr val="accent2"/>
                </a:solidFill>
                <a:latin typeface="Times" pitchFamily="1" charset="0"/>
                <a:ea typeface="標楷體" pitchFamily="65" charset="-120"/>
              </a:rPr>
              <a:t>服務列表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F50E9D8-AA4F-42A6-B53D-5FCA356BEFC3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140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Yahoo!</a:t>
            </a:r>
            <a:r>
              <a:rPr lang="zh-TW" altLang="en-US" smtClean="0">
                <a:ea typeface="新細明體" pitchFamily="18" charset="-120"/>
              </a:rPr>
              <a:t>奇摩新首頁</a:t>
            </a:r>
          </a:p>
        </p:txBody>
      </p:sp>
      <p:pic>
        <p:nvPicPr>
          <p:cNvPr id="140292" name="Picture 3" descr="swed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3363" y="3686175"/>
            <a:ext cx="17462" cy="1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371600"/>
            <a:ext cx="81534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3653" name="Rectangle 5"/>
          <p:cNvSpPr>
            <a:spLocks noChangeArrowheads="1"/>
          </p:cNvSpPr>
          <p:nvPr/>
        </p:nvSpPr>
        <p:spPr bwMode="auto">
          <a:xfrm>
            <a:off x="2057400" y="2362200"/>
            <a:ext cx="3505200" cy="1524000"/>
          </a:xfrm>
          <a:prstGeom prst="rect">
            <a:avLst/>
          </a:prstGeom>
          <a:gradFill rotWithShape="1">
            <a:gsLst>
              <a:gs pos="0">
                <a:schemeClr val="accent1">
                  <a:alpha val="75000"/>
                </a:schemeClr>
              </a:gs>
              <a:gs pos="100000">
                <a:schemeClr val="accent1">
                  <a:gamma/>
                  <a:shade val="46275"/>
                  <a:invGamma/>
                  <a:alpha val="49001"/>
                </a:schemeClr>
              </a:gs>
            </a:gsLst>
            <a:lin ang="5400000" scaled="1"/>
          </a:gra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kumimoji="0" lang="zh-TW" altLang="zh-TW" sz="2400">
              <a:solidFill>
                <a:schemeClr val="hlink"/>
              </a:solidFill>
              <a:latin typeface="Times" pitchFamily="1" charset="0"/>
            </a:endParaRPr>
          </a:p>
        </p:txBody>
      </p:sp>
      <p:sp>
        <p:nvSpPr>
          <p:cNvPr id="2203654" name="Rectangle 6"/>
          <p:cNvSpPr>
            <a:spLocks noChangeArrowheads="1"/>
          </p:cNvSpPr>
          <p:nvPr/>
        </p:nvSpPr>
        <p:spPr bwMode="auto">
          <a:xfrm>
            <a:off x="2057400" y="5181600"/>
            <a:ext cx="3505200" cy="1524000"/>
          </a:xfrm>
          <a:prstGeom prst="rect">
            <a:avLst/>
          </a:prstGeom>
          <a:gradFill rotWithShape="1">
            <a:gsLst>
              <a:gs pos="0">
                <a:schemeClr val="accent1">
                  <a:alpha val="75000"/>
                </a:schemeClr>
              </a:gs>
              <a:gs pos="100000">
                <a:schemeClr val="accent1">
                  <a:gamma/>
                  <a:shade val="46275"/>
                  <a:invGamma/>
                  <a:alpha val="49001"/>
                </a:schemeClr>
              </a:gs>
            </a:gsLst>
            <a:lin ang="5400000" scaled="1"/>
          </a:gra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kumimoji="0" lang="zh-TW" altLang="zh-TW" sz="2400">
              <a:solidFill>
                <a:schemeClr val="hlink"/>
              </a:solidFill>
              <a:latin typeface="Times" pitchFamily="1" charset="0"/>
            </a:endParaRPr>
          </a:p>
        </p:txBody>
      </p:sp>
      <p:sp>
        <p:nvSpPr>
          <p:cNvPr id="140296" name="Text Box 7"/>
          <p:cNvSpPr txBox="1">
            <a:spLocks noChangeArrowheads="1"/>
          </p:cNvSpPr>
          <p:nvPr/>
        </p:nvSpPr>
        <p:spPr bwMode="auto">
          <a:xfrm>
            <a:off x="3657600" y="2667000"/>
            <a:ext cx="17335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zh-TW" altLang="en-US">
                <a:solidFill>
                  <a:schemeClr val="accent2"/>
                </a:solidFill>
                <a:latin typeface="Times" pitchFamily="1" charset="0"/>
                <a:ea typeface="標楷體" pitchFamily="65" charset="-120"/>
              </a:rPr>
              <a:t>焦點新聞</a:t>
            </a:r>
          </a:p>
          <a:p>
            <a:pPr eaLnBrk="0" hangingPunct="0"/>
            <a:r>
              <a:rPr kumimoji="0" lang="en-US" altLang="zh-TW" sz="2800">
                <a:solidFill>
                  <a:schemeClr val="accent2"/>
                </a:solidFill>
                <a:latin typeface="Times" pitchFamily="1" charset="0"/>
                <a:ea typeface="標楷體" pitchFamily="65" charset="-120"/>
              </a:rPr>
              <a:t>Head </a:t>
            </a:r>
            <a:r>
              <a:rPr kumimoji="0" lang="zh-TW" altLang="en-US" sz="2800">
                <a:solidFill>
                  <a:schemeClr val="accent2"/>
                </a:solidFill>
                <a:latin typeface="Times" pitchFamily="1" charset="0"/>
                <a:ea typeface="標楷體" pitchFamily="65" charset="-120"/>
              </a:rPr>
              <a:t>內容</a:t>
            </a:r>
          </a:p>
        </p:txBody>
      </p:sp>
      <p:sp>
        <p:nvSpPr>
          <p:cNvPr id="140297" name="Text Box 8"/>
          <p:cNvSpPr txBox="1">
            <a:spLocks noChangeArrowheads="1"/>
          </p:cNvSpPr>
          <p:nvPr/>
        </p:nvSpPr>
        <p:spPr bwMode="auto">
          <a:xfrm>
            <a:off x="3657600" y="5410200"/>
            <a:ext cx="15557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TW" altLang="en-US">
                <a:solidFill>
                  <a:schemeClr val="accent2"/>
                </a:solidFill>
                <a:latin typeface="Times" pitchFamily="1" charset="0"/>
                <a:ea typeface="標楷體" pitchFamily="65" charset="-120"/>
              </a:rPr>
              <a:t>摩人單元</a:t>
            </a:r>
          </a:p>
          <a:p>
            <a:pPr eaLnBrk="0" hangingPunct="0"/>
            <a:r>
              <a:rPr kumimoji="0" lang="en-US" altLang="zh-TW" sz="2800">
                <a:solidFill>
                  <a:schemeClr val="accent2"/>
                </a:solidFill>
                <a:latin typeface="Times" pitchFamily="1" charset="0"/>
                <a:ea typeface="標楷體" pitchFamily="65" charset="-120"/>
              </a:rPr>
              <a:t>Tail </a:t>
            </a:r>
            <a:r>
              <a:rPr kumimoji="0" lang="zh-TW" altLang="en-US" sz="2800">
                <a:solidFill>
                  <a:schemeClr val="accent2"/>
                </a:solidFill>
                <a:latin typeface="Times" pitchFamily="1" charset="0"/>
                <a:ea typeface="標楷體" pitchFamily="65" charset="-120"/>
              </a:rPr>
              <a:t>內容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D1AA15F-F3ED-41BC-9DB0-9352DD809B93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Yahoo!</a:t>
            </a:r>
            <a:r>
              <a:rPr lang="zh-TW" altLang="en-US" smtClean="0">
                <a:ea typeface="新細明體" pitchFamily="18" charset="-120"/>
              </a:rPr>
              <a:t>奇摩新首頁</a:t>
            </a:r>
          </a:p>
        </p:txBody>
      </p:sp>
      <p:pic>
        <p:nvPicPr>
          <p:cNvPr id="141316" name="Picture 3" descr="swed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3363" y="3686175"/>
            <a:ext cx="17462" cy="1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371600"/>
            <a:ext cx="81534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5701" name="Rectangle 5"/>
          <p:cNvSpPr>
            <a:spLocks noChangeArrowheads="1"/>
          </p:cNvSpPr>
          <p:nvPr/>
        </p:nvSpPr>
        <p:spPr bwMode="auto">
          <a:xfrm>
            <a:off x="5562600" y="2438400"/>
            <a:ext cx="2895600" cy="609600"/>
          </a:xfrm>
          <a:prstGeom prst="rect">
            <a:avLst/>
          </a:prstGeom>
          <a:gradFill rotWithShape="1">
            <a:gsLst>
              <a:gs pos="0">
                <a:schemeClr val="accent1">
                  <a:alpha val="75000"/>
                </a:schemeClr>
              </a:gs>
              <a:gs pos="100000">
                <a:schemeClr val="accent1">
                  <a:gamma/>
                  <a:shade val="46275"/>
                  <a:invGamma/>
                  <a:alpha val="49001"/>
                </a:schemeClr>
              </a:gs>
            </a:gsLst>
            <a:lin ang="5400000" scaled="1"/>
          </a:gra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kumimoji="0" lang="en-US" altLang="zh-TW" sz="2400">
                <a:solidFill>
                  <a:schemeClr val="accent2"/>
                </a:solidFill>
                <a:latin typeface="Times" pitchFamily="1" charset="0"/>
              </a:rPr>
              <a:t>      AJAX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0</TotalTime>
  <Words>259</Words>
  <Application>Microsoft Office PowerPoint</Application>
  <PresentationFormat>如螢幕大小 (4:3)</PresentationFormat>
  <Paragraphs>103</Paragraphs>
  <Slides>20</Slides>
  <Notes>17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教學目標</vt:lpstr>
      <vt:lpstr>投影片 1</vt:lpstr>
      <vt:lpstr>全民媒體的新時代 (Social Media)</vt:lpstr>
      <vt:lpstr>網路進化三部曲</vt:lpstr>
      <vt:lpstr>投影片 4</vt:lpstr>
      <vt:lpstr>全民媒體的核心運用</vt:lpstr>
      <vt:lpstr>Yahoo!奇摩新首頁</vt:lpstr>
      <vt:lpstr>Yahoo!奇摩新首頁</vt:lpstr>
      <vt:lpstr>Yahoo!奇摩新首頁</vt:lpstr>
      <vt:lpstr>Yahoo!奇摩新首頁</vt:lpstr>
      <vt:lpstr>Yahoo!奇摩新首頁</vt:lpstr>
      <vt:lpstr>Social Search – Yahoo!奇摩知識+</vt:lpstr>
      <vt:lpstr>Social Search</vt:lpstr>
      <vt:lpstr>Vertical Search: Yahoo!奇摩生活+</vt:lpstr>
      <vt:lpstr>使用者創作內容 (UGC): Flickr</vt:lpstr>
      <vt:lpstr>使用者創作內容 (UGC): Yahoo!奇摩部落格</vt:lpstr>
      <vt:lpstr>新興技術 (AJEX): Yahoo!奇摩新信箱</vt:lpstr>
      <vt:lpstr>桌面小工具 - Beyond the Browser</vt:lpstr>
      <vt:lpstr>桌面小工具 - Beyond the Browser</vt:lpstr>
      <vt:lpstr>Web 2.0下一步</vt:lpstr>
      <vt:lpstr>投影片 20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Your User Name</dc:creator>
  <cp:lastModifiedBy>Your User Name</cp:lastModifiedBy>
  <cp:revision>1</cp:revision>
  <dcterms:created xsi:type="dcterms:W3CDTF">2010-07-17T14:44:31Z</dcterms:created>
  <dcterms:modified xsi:type="dcterms:W3CDTF">2010-07-17T14:45:03Z</dcterms:modified>
</cp:coreProperties>
</file>